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7"/>
    <p:restoredTop sz="93822"/>
  </p:normalViewPr>
  <p:slideViewPr>
    <p:cSldViewPr snapToGrid="0" snapToObjects="1">
      <p:cViewPr varScale="1">
        <p:scale>
          <a:sx n="68" d="100"/>
          <a:sy n="68" d="100"/>
        </p:scale>
        <p:origin x="6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D37C7-9ADD-ED4A-A15C-FF116CE38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E19005-7B70-0542-9483-6736F7362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6201A-AB48-7C45-944A-DC6782D4F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B5EA-EC62-FE4E-A9DE-EEA131E54DDF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B2FF7-7DC1-474A-ADDE-A62E9E340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54B84-19E2-8247-A701-7168F445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59F9-C117-F94A-B6B1-967F52658B44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5166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9D00-071C-4243-9F36-CDCF2845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2BDD4D-FCF1-6947-83BC-ABA560CAF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B8236-BAC7-C841-92F5-22FD665B7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B5EA-EC62-FE4E-A9DE-EEA131E54DDF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38A77-7E69-974B-96BF-95567E56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0F9E4-B760-A443-9FC7-98A18243F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59F9-C117-F94A-B6B1-967F52658B44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73695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1F7DA3-D800-E444-86CD-A5DEE2E41D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78AAB3-3B39-FA45-ADF9-717406EDC0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85F56-4F6C-6144-AB25-CA8B7FA4C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B5EA-EC62-FE4E-A9DE-EEA131E54DDF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B85DF-133C-C54F-BA16-C37477AB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446BB-B59D-B748-AE67-84DA01ABD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59F9-C117-F94A-B6B1-967F52658B44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15204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3E58-1D30-CB4D-9AD8-3D901057B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0D1D7-9E22-E743-8143-D38B33191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A7931-5B38-F94E-A72D-56C45ABE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B5EA-EC62-FE4E-A9DE-EEA131E54DDF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F1C26-F273-8C45-9561-6E3A0C6FB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A2C36-CE80-5445-8318-8AB7FAEE3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59F9-C117-F94A-B6B1-967F52658B44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11842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C0FE9-5AE7-C04E-8686-5488DAD80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79117-950D-F04F-A534-0F70B85D3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18019-B6A7-F24D-B274-DCE9AA6CF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B5EA-EC62-FE4E-A9DE-EEA131E54DDF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EC1D3-2A41-2841-9C8C-7D675DC4D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D49FE-8DB4-CF4B-B1C2-30D98F6A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59F9-C117-F94A-B6B1-967F52658B44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27271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A1F2A-30A9-B644-9F2B-AA0936E1C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2CEF4-9577-B242-901E-063B0FF3C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90E6B-660E-AF49-AB27-72D2786DA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A7D55-09FC-CE47-968C-02F8634A8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B5EA-EC62-FE4E-A9DE-EEA131E54DDF}" type="datetimeFigureOut">
              <a:rPr lang="en-EG" smtClean="0"/>
              <a:t>4/6/20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39D3A-AF9D-A244-90AA-3676993CB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6E564-7115-C44A-943C-CA7221B4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59F9-C117-F94A-B6B1-967F52658B44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35082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79CB6-B1D1-1F4F-8197-56FF8D109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880E3-75AB-4142-A0B4-E8F3E3093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BB284-8B2A-AB40-844B-ADD95B27B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F0D017-5155-BE4A-B1C9-7CAF00B68B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21C459-7225-474F-82D4-77B7B1C32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599FA0-95D7-1A49-9627-88B21396F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B5EA-EC62-FE4E-A9DE-EEA131E54DDF}" type="datetimeFigureOut">
              <a:rPr lang="en-EG" smtClean="0"/>
              <a:t>4/6/20</a:t>
            </a:fld>
            <a:endParaRPr lang="en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8FED9B-9512-704E-943C-E78650014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B80B5-3A7C-4E43-A4DB-5282A7C09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59F9-C117-F94A-B6B1-967F52658B44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47525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3D917-2E76-AE49-AB38-60E914F14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55B673-37A0-DC49-99C3-2004C698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B5EA-EC62-FE4E-A9DE-EEA131E54DDF}" type="datetimeFigureOut">
              <a:rPr lang="en-EG" smtClean="0"/>
              <a:t>4/6/20</a:t>
            </a:fld>
            <a:endParaRPr lang="en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FE5104-C246-F34B-A047-6ABC63F6A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815E2-123A-9B41-AAA0-5D5D4C29B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59F9-C117-F94A-B6B1-967F52658B44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88760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B79E50-DC3E-614F-8B55-22B9FED91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B5EA-EC62-FE4E-A9DE-EEA131E54DDF}" type="datetimeFigureOut">
              <a:rPr lang="en-EG" smtClean="0"/>
              <a:t>4/6/20</a:t>
            </a:fld>
            <a:endParaRPr lang="en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27E94E-3F3E-4642-8852-AC300F8D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09420-5290-1343-8FAB-97617FEE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59F9-C117-F94A-B6B1-967F52658B44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1689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6BAAC-0BF7-2F4C-BA0D-A3364C3ED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E2E82-42F5-8B43-90B0-55D9CC081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8D941-527F-7248-A056-BC879DD44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DBD64-4152-3C41-8662-D5961A4C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B5EA-EC62-FE4E-A9DE-EEA131E54DDF}" type="datetimeFigureOut">
              <a:rPr lang="en-EG" smtClean="0"/>
              <a:t>4/6/20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BBBAB-48DB-1047-895D-8BDFFC7E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7D8C4-9348-E643-BC2C-D8BD700C5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59F9-C117-F94A-B6B1-967F52658B44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88791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D36F5-BE7E-1A4D-8C70-464EF0064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524502-C031-604D-81AC-D53BCB4892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0661C-6D1C-C143-B126-B2D7CECBD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68A77-7D04-6941-830D-E66632F3B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B5EA-EC62-FE4E-A9DE-EEA131E54DDF}" type="datetimeFigureOut">
              <a:rPr lang="en-EG" smtClean="0"/>
              <a:t>4/6/20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7416B-0DB7-DB43-A2ED-17ACFAB64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9FC1B-88A5-394B-8347-B0423F3B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E59F9-C117-F94A-B6B1-967F52658B44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89635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94241-AC51-1D4E-8C7E-65D390023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FF5EFE-077F-8644-9418-790A02BF6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AED58-A433-FD49-BBFD-D49EAFF8D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B5EA-EC62-FE4E-A9DE-EEA131E54DDF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25954-DD9C-CD4F-BF99-5F8141CD3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627B2-FAEA-5C46-8A83-B255470E2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E59F9-C117-F94A-B6B1-967F52658B44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86107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B7A71-BCBE-A24C-BBF1-783C2C945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013"/>
            <a:ext cx="9144000" cy="4610100"/>
          </a:xfrm>
        </p:spPr>
        <p:txBody>
          <a:bodyPr>
            <a:normAutofit/>
          </a:bodyPr>
          <a:lstStyle/>
          <a:p>
            <a:r>
              <a:rPr lang="ar-EG" sz="4400" b="1" dirty="0"/>
              <a:t>قسم اللغة الفرنسية</a:t>
            </a:r>
            <a:br>
              <a:rPr lang="en-EG" sz="4400" dirty="0"/>
            </a:br>
            <a:r>
              <a:rPr lang="ar-EG" sz="4400" b="1" dirty="0"/>
              <a:t>مادة الادب المقارن</a:t>
            </a:r>
            <a:br>
              <a:rPr lang="en-EG" sz="4400" dirty="0"/>
            </a:br>
            <a:r>
              <a:rPr lang="ar-EG" sz="4400" b="1" dirty="0"/>
              <a:t>المحاضرة الرابعة</a:t>
            </a:r>
            <a:br>
              <a:rPr lang="en-EG" sz="4400" dirty="0"/>
            </a:br>
            <a:r>
              <a:rPr lang="ar-EG" sz="4400" b="1" dirty="0"/>
              <a:t>الفرقة الثالثة</a:t>
            </a:r>
            <a:br>
              <a:rPr lang="en-EG" sz="4400" dirty="0"/>
            </a:br>
            <a:r>
              <a:rPr lang="ar-EG" sz="4400" b="1" dirty="0"/>
              <a:t>استاذ المادة: أ.د.م/ سحر درويش</a:t>
            </a:r>
            <a:br>
              <a:rPr lang="en-EG" dirty="0"/>
            </a:br>
            <a:endParaRPr lang="en-E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CC7EC7-AD40-2448-8152-A9F379F37D5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030288"/>
            <a:ext cx="9715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A8009B-651F-CA4F-BB99-51E74ADD5F0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263" y="1104106"/>
            <a:ext cx="985837" cy="700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621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6DC48-9181-8643-BD1D-8072DFC6D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4350"/>
            <a:ext cx="10515600" cy="598170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Il faut souligner que contrairement à la pièce de Sophocle, l’Antigone d’Anouilh se présente comme une suite ininterrompue de répliques, sans acte et sans scène. Nous sommes face à une Antigone condamné à mort ; un Hémon qui s’est suicidé ; puis vient la mort de la reine ; mère d’Hémon et femme de Créon.</a:t>
            </a:r>
          </a:p>
          <a:p>
            <a:pPr marL="0" indent="0">
              <a:buNone/>
            </a:pPr>
            <a:endParaRPr lang="en-EG" dirty="0"/>
          </a:p>
          <a:p>
            <a:pPr marL="0" indent="0">
              <a:buNone/>
            </a:pPr>
            <a:r>
              <a:rPr lang="fr-FR" b="1" u="sng" dirty="0"/>
              <a:t>Questions</a:t>
            </a:r>
            <a:endParaRPr lang="en-EG" dirty="0"/>
          </a:p>
          <a:p>
            <a:pPr marL="0" indent="0">
              <a:buNone/>
            </a:pPr>
            <a:r>
              <a:rPr lang="fr-FR" b="1" u="sng" dirty="0"/>
              <a:t>Choisissez la bonne réponse :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1- Quel est le titre de cette œuvre littéraire ?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    (Antigone, </a:t>
            </a:r>
            <a:r>
              <a:rPr lang="fr-FR" dirty="0" err="1"/>
              <a:t>ountigone</a:t>
            </a:r>
            <a:r>
              <a:rPr lang="fr-FR" dirty="0"/>
              <a:t>, Œdipe)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2- Qui en est l’auteur ?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   (Antigone, Jean Anouilh, Pierre Anouilh)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3- A quel genre appartient cette œuvre ?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   (c’est une comédie, c’est de la poésie, c’est de la tragédie)</a:t>
            </a:r>
            <a:endParaRPr lang="en-EG" dirty="0"/>
          </a:p>
          <a:p>
            <a:endParaRPr lang="en-EG" dirty="0"/>
          </a:p>
          <a:p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19348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08E53-C119-2D4C-97FA-7568BBD79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4621"/>
            <a:ext cx="10515600" cy="5288757"/>
          </a:xfrm>
        </p:spPr>
        <p:txBody>
          <a:bodyPr/>
          <a:lstStyle/>
          <a:p>
            <a:pPr marL="0" lvl="0" indent="0">
              <a:buNone/>
            </a:pPr>
            <a:r>
              <a:rPr lang="fr-FR" dirty="0"/>
              <a:t>4- Qu’est-ce qu’une tragédie ?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a) Elle met en scène des personnages de rangs élevés et se dénoue par la mort d’un ou de plusieurs personnages.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b) Se caractérise par l’apparition du surnaturel.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c) Désigne ce qui provoque le rire.</a:t>
            </a:r>
            <a:endParaRPr lang="en-EG" dirty="0"/>
          </a:p>
          <a:p>
            <a:pPr marL="0" indent="0">
              <a:buNone/>
            </a:pPr>
            <a:r>
              <a:rPr lang="en-EG" dirty="0"/>
              <a:t>5-</a:t>
            </a:r>
            <a:r>
              <a:rPr lang="fr-FR" dirty="0"/>
              <a:t> est-ce qu’on montre la mort sur la scène de théâtre ?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a) Non, dans la tragédie, c’est le messager qui informe les spectateurs sur la mort d’Antigone, d’Hémon et d’Eurydice.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b) C’est Antigone qui informe les spectateurs.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c) C’est le dramaturge qui informe les spectateurs.</a:t>
            </a:r>
            <a:endParaRPr lang="en-EG" dirty="0"/>
          </a:p>
          <a:p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412087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8C118-F819-8343-868D-50F163821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810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6- qu’apprend Créon au moment de sceller le tombeau où se trouve Antigone ? voir p. 102-103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a) Qu’elle n’est pas vraiment dedans.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b) Son fils Hémon (fiancé d’Antigone) est avec elle.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c) Qu’elle a pris tout son argent.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7- comment meurent ces personnages ?</a:t>
            </a:r>
          </a:p>
          <a:p>
            <a:pPr marL="0" indent="0">
              <a:buNone/>
            </a:pPr>
            <a:r>
              <a:rPr lang="fr-FR" dirty="0"/>
              <a:t>Antigone est enterrée vivante, Hémon enfonce dans son sein une épée, Eurydice se coupe la gorge.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8- pourquoi ?</a:t>
            </a:r>
          </a:p>
          <a:p>
            <a:pPr marL="0" indent="0">
              <a:buNone/>
            </a:pPr>
            <a:r>
              <a:rPr lang="fr-FR" dirty="0"/>
              <a:t>Antigone est condamnée à mort par son oncle car elle a bravé sa loi en enterrant le cadavre de son frère. Hémon s’est suicidé car son père le roi a condamné sa fiancée, Antigone, à la mort. Eurydice, la mère d’Hémon s’est suicidée lorsqu’elle a appris la mort de son fils.</a:t>
            </a:r>
            <a:endParaRPr lang="en-EG" dirty="0"/>
          </a:p>
          <a:p>
            <a:pPr marL="0" indent="0">
              <a:buNone/>
            </a:pPr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1171482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4A11F-405F-044F-A37C-D89951CFC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5300"/>
            <a:ext cx="10515600" cy="617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9- pourquoi le roi a interdit qu’on enterre le cadavre de Polynice ?</a:t>
            </a:r>
            <a:r>
              <a:rPr lang="en-EG" dirty="0">
                <a:effectLst/>
              </a:rPr>
              <a:t> </a:t>
            </a:r>
          </a:p>
          <a:p>
            <a:pPr marL="0" indent="0">
              <a:buNone/>
            </a:pPr>
            <a:r>
              <a:rPr lang="fr-FR" dirty="0"/>
              <a:t>Car le roi le considère comme un traitre ; Polynice s’est allié à des princes étrangers pour attaquer Thèbes gouvernée par son frère, Etéocle, afin de s’emparer du pouvoir. Voir P. 65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10- en quoi cette pièce diffère-elle d’une tragédie classique ?</a:t>
            </a:r>
            <a:r>
              <a:rPr lang="en-EG" dirty="0">
                <a:effectLst/>
              </a:rPr>
              <a:t> </a:t>
            </a:r>
          </a:p>
          <a:p>
            <a:pPr marL="0" indent="0">
              <a:buNone/>
            </a:pPr>
            <a:r>
              <a:rPr lang="fr-FR" dirty="0"/>
              <a:t>Dans la tragédie classique, il y a des actes et des scènes alors que dans notre pièce, il n’y en a pas. La tragédie classique en vers et ne comporte pas de mots familiers ni de personnages vulgaires, or, dans Antigone, il y a des personnages de ces gardes et il y a beaucoup de mots familiers et populaires. Voir la pièce.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11- En quoi cette tragédie ressemble à une tragédie grecque ?</a:t>
            </a:r>
            <a:r>
              <a:rPr lang="en-EG" dirty="0">
                <a:effectLst/>
              </a:rPr>
              <a:t> </a:t>
            </a:r>
          </a:p>
          <a:p>
            <a:pPr marL="0" indent="0">
              <a:buNone/>
            </a:pPr>
            <a:r>
              <a:rPr lang="fr-FR" dirty="0"/>
              <a:t>Dans les deux, il y a un chœur, un messager, un prologue. Et dans les deux, il n’y a pas de scènes ni d’actes, il y a des mots familiers et populaires. Mais elles différent en ce que la tragédie grecque soit comparée en vers, alors que notre pièce est écrite en prose.</a:t>
            </a:r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2616536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585</Words>
  <Application>Microsoft Macintosh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قسم اللغة الفرنسية مادة الادب المقارن المحاضرة الرابعة الفرقة الثالثة استاذ المادة: أ.د.م/ سحر درويش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اللغة الفرنسية مادة الادب المقارن المحاضرة الرابعة الفرقة الثالثة استاذ المادة: أ.د.م/ سحر درويش </dc:title>
  <dc:creator>Microsoft Office User</dc:creator>
  <cp:lastModifiedBy>Microsoft Office User</cp:lastModifiedBy>
  <cp:revision>2</cp:revision>
  <dcterms:created xsi:type="dcterms:W3CDTF">2020-04-06T19:06:35Z</dcterms:created>
  <dcterms:modified xsi:type="dcterms:W3CDTF">2020-04-06T19:24:39Z</dcterms:modified>
</cp:coreProperties>
</file>